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e.int/en/web/portfoli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e.int/en/web/portfolio/templates-of-the-3-parts-of-a-pe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m.coe.int/CoERMPublicCommonSearchServices/DisplayDCTMContent?documentId=09000016804595a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s-ES" b="1" dirty="0">
                <a:sym typeface="+mn-ea"/>
              </a:rPr>
              <a:t>Portfolios as a means of assessment in </a:t>
            </a:r>
            <a:br>
              <a:rPr lang="en-US" altLang="es-ES" b="1" dirty="0">
                <a:sym typeface="+mn-ea"/>
              </a:rPr>
            </a:br>
            <a:r>
              <a:rPr lang="en-US" altLang="es-ES" b="1" dirty="0">
                <a:sym typeface="+mn-ea"/>
              </a:rPr>
              <a:t>Foreign Language Education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altLang="en-US" sz="1600" dirty="0">
              <a:sym typeface="+mn-ea"/>
            </a:endParaRPr>
          </a:p>
          <a:p>
            <a:pPr algn="ctr"/>
            <a:r>
              <a:rPr lang="en-US" altLang="en-US" sz="1600" dirty="0">
                <a:sym typeface="+mn-ea"/>
              </a:rPr>
              <a:t>Lazou Evangelia, PhD candidate in Educational Technology for Knowledge, University of Alicante</a:t>
            </a:r>
            <a:endParaRPr lang="en-US" sz="1600" dirty="0"/>
          </a:p>
        </p:txBody>
      </p:sp>
      <p:pic>
        <p:nvPicPr>
          <p:cNvPr id="6" name="Picture 5" descr="Text&#10;&#10;Description automatically generated with low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05" y="5701665"/>
            <a:ext cx="3289300" cy="9239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Learner-Centered Practices</a:t>
            </a:r>
            <a:r>
              <a:rPr lang="en-US">
                <a:sym typeface="+mn-ea"/>
              </a:rPr>
              <a:t> of ELP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0115"/>
            <a:ext cx="10972800" cy="5207635"/>
          </a:xfrm>
        </p:spPr>
        <p:txBody>
          <a:bodyPr/>
          <a:lstStyle/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the ELP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</a:t>
            </a:r>
            <a:r>
              <a:rPr sz="3200">
                <a:sym typeface="+mn-ea"/>
              </a:rPr>
              <a:t>mpowers students to define goals and tasks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h</a:t>
            </a:r>
            <a:r>
              <a:rPr sz="3200">
                <a:sym typeface="+mn-ea"/>
              </a:rPr>
              <a:t>ighlights individualized learning paths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</a:t>
            </a:r>
            <a:r>
              <a:rPr sz="3200">
                <a:sym typeface="+mn-ea"/>
              </a:rPr>
              <a:t>ncourages use of authentic materials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urges students to develop metalingusitic skills and take responsibility for their learning</a:t>
            </a:r>
            <a:endParaRPr sz="3200">
              <a:sym typeface="+mn-ea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Educator and Student Perspectives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17270"/>
            <a:ext cx="10972800" cy="5110480"/>
          </a:xfrm>
        </p:spPr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f</a:t>
            </a:r>
            <a:r>
              <a:rPr sz="3200">
                <a:sym typeface="+mn-ea"/>
              </a:rPr>
              <a:t>ormative and reflective aspects</a:t>
            </a:r>
            <a:r>
              <a:rPr lang="en-US" sz="3200">
                <a:sym typeface="+mn-ea"/>
              </a:rPr>
              <a:t> valued by teachers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p</a:t>
            </a:r>
            <a:r>
              <a:rPr sz="3200">
                <a:sym typeface="+mn-ea"/>
              </a:rPr>
              <a:t>ositive student reception</a:t>
            </a:r>
            <a:r>
              <a:rPr lang="en-US" sz="3200">
                <a:sym typeface="+mn-ea"/>
              </a:rPr>
              <a:t>, active </a:t>
            </a:r>
            <a:r>
              <a:rPr sz="3200">
                <a:sym typeface="+mn-ea"/>
              </a:rPr>
              <a:t>engagement</a:t>
            </a:r>
            <a:r>
              <a:rPr lang="en-US" sz="3200">
                <a:sym typeface="+mn-ea"/>
              </a:rPr>
              <a:t> perceived as a challenge towards a more student-centered approach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lang="en-US"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concerns posed on time needed for organisation and management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lang="en-US"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potential changes needed in instructional practices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Integration of New Technologies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</a:t>
            </a:r>
            <a:r>
              <a:rPr sz="3200">
                <a:sym typeface="+mn-ea"/>
              </a:rPr>
              <a:t>mergence of digital portfolios (e-portfolios)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engaging and updated learning material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u</a:t>
            </a:r>
            <a:r>
              <a:rPr sz="3200">
                <a:sym typeface="+mn-ea"/>
              </a:rPr>
              <a:t>se of wikis</a:t>
            </a:r>
            <a:r>
              <a:rPr lang="en-US" sz="3200">
                <a:sym typeface="+mn-ea"/>
              </a:rPr>
              <a:t>, </a:t>
            </a:r>
            <a:r>
              <a:rPr sz="3200">
                <a:sym typeface="+mn-ea"/>
              </a:rPr>
              <a:t>collaborative tools</a:t>
            </a:r>
            <a:r>
              <a:rPr lang="en-US" sz="3200">
                <a:sym typeface="+mn-ea"/>
              </a:rPr>
              <a:t>, interactive activities, media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Benefits and Challenges</a:t>
            </a:r>
            <a:r>
              <a:rPr lang="en-US">
                <a:sym typeface="+mn-ea"/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sz="3200">
                <a:sym typeface="+mn-ea"/>
              </a:rPr>
              <a:t>E-Portfolios</a:t>
            </a:r>
            <a:endParaRPr lang="en-US"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</a:t>
            </a:r>
            <a:r>
              <a:rPr sz="3200">
                <a:sym typeface="+mn-ea"/>
              </a:rPr>
              <a:t>nhance engagement and motivation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offer opportunities for authentic material, cooperative learning environment, immediate feedback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t</a:t>
            </a:r>
            <a:r>
              <a:rPr sz="3200">
                <a:sym typeface="+mn-ea"/>
              </a:rPr>
              <a:t>raining needs</a:t>
            </a:r>
            <a:r>
              <a:rPr lang="en-US" sz="3200">
                <a:sym typeface="+mn-ea"/>
              </a:rPr>
              <a:t>, </a:t>
            </a:r>
            <a:r>
              <a:rPr sz="3200">
                <a:sym typeface="+mn-ea"/>
              </a:rPr>
              <a:t>infrastructure</a:t>
            </a:r>
            <a:r>
              <a:rPr lang="en-US" sz="3200">
                <a:sym typeface="+mn-ea"/>
              </a:rPr>
              <a:t>, monitoring , n</a:t>
            </a:r>
            <a:r>
              <a:rPr sz="3200">
                <a:sym typeface="+mn-ea"/>
              </a:rPr>
              <a:t>eed for ongoing support and evaluation</a:t>
            </a:r>
            <a:r>
              <a:rPr lang="en-US" sz="3200">
                <a:sym typeface="+mn-ea"/>
              </a:rPr>
              <a:t> highlighted as challenges and points for further consideration</a:t>
            </a:r>
            <a:endParaRPr sz="3200">
              <a:sym typeface="+mn-ea"/>
            </a:endParaRPr>
          </a:p>
          <a:p>
            <a:endParaRPr lang="en-US" sz="3200"/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Conclusion and Educational Implications</a:t>
            </a:r>
            <a:r>
              <a:rPr lang="en-US">
                <a:sym typeface="+mn-ea"/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5146675"/>
          </a:xfrm>
        </p:spPr>
        <p:txBody>
          <a:bodyPr/>
          <a:lstStyle/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the ELP</a:t>
            </a: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sz="3200">
                <a:sym typeface="+mn-ea"/>
              </a:rPr>
              <a:t>enhances language learning and assessment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s</a:t>
            </a:r>
            <a:r>
              <a:rPr sz="3200">
                <a:sym typeface="+mn-ea"/>
              </a:rPr>
              <a:t>upports educational innovation and reform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places focus on students and activates initiative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integrates digitilised practices</a:t>
            </a:r>
            <a:r>
              <a:rPr sz="3200">
                <a:sym typeface="+mn-ea"/>
              </a:rPr>
              <a:t> and training</a:t>
            </a:r>
            <a:r>
              <a:rPr lang="en-US" sz="3200">
                <a:sym typeface="+mn-ea"/>
              </a:rPr>
              <a:t> in the era of communication technologies</a:t>
            </a:r>
            <a:endParaRPr sz="3200">
              <a:sym typeface="+mn-ea"/>
            </a:endParaRPr>
          </a:p>
          <a:p>
            <a:endParaRPr lang="en-US" sz="3200"/>
          </a:p>
          <a:p>
            <a:pPr marL="0" indent="0" algn="ctr">
              <a:buNone/>
            </a:pPr>
            <a:r>
              <a:rPr lang="en-US" sz="3200"/>
              <a:t>THANK YOU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48768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94360"/>
            <a:ext cx="10972800" cy="5484495"/>
          </a:xfrm>
        </p:spPr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lang="en-US" altLang="en-US" sz="10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Arter, J. A. and  Spandel, V. ( 1992 ). Using Portfolios of Student Work in Instruction and Assessment. Educational Measurement: Issues and Practice 36 – 44.</a:t>
            </a:r>
            <a:r>
              <a:rPr lang="el-GR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Atai, M. R. &amp; Alipour, M. (2012). The effect of the combination of small-group conferencing and portfolio procedure on EFL students' writing accuracy. Innovation in Language Learning and Teaching, 6(2), 97-112, DOI: 10.1080/17501229.2011.607237.</a:t>
            </a:r>
            <a:endParaRPr lang="el-GR" altLang="en-US" sz="12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Barootchi, N.  &amp; Keshavarz, M. H. (2002) Assessment of achievement through portfolios and teacher-made tests. Educational Research, 44(3), 279-288, DOI: 10.1080/00131880210135313. 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Golonka , E. M.,  Bowles ,A. M., Frank, V. M. , Richardson, D. L. &amp; Freynik, S.  (2014). Technologies for foreign language learning: a review of technology types and their effectiveness. Computer Assisted Language Learning, 27(1), 70-105, DOI:10.1080/09588221.2012.700315.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Gonza´lez, J. A.  ( 2008 ). Promoting student autonomy through the use of the European Language Portfolio. ELT Journal  63(4), 373–382 ,DOI:10.1093/elt/ccn059 373. http://eltj.oxfordjournals.org/content/63/4/373.full.pdf+html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Jones, J. (2012). Portfolios as ‘learning companions’ for children and a means to support and assess language learning in the primary school, Education 3-13. International Journal of Primary, Elementary and Early Years Education, 40(4), 401-416, DOI:10.1080/03004279.2012.691374. 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Kohonen, V. ( 2004b ).On the pedagogical significance of the European Language Portfolio. Findings of the Finnish pilot Project. University of Tampere, Finland. 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Little, D. ( 2004 ).Constructing a theory of learner autonomy: some steps along the way. http://archive.ecml.at/mtp2/Elp_tt/Results/DM_layout/Reference%20Materials/English/David%20Little%20Constructing%20a%20Theory%20of%20Learner%20Autonomy.pdf</a:t>
            </a:r>
          </a:p>
          <a:p>
            <a:pPr algn="l"/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Little, D. (2007) Language Learner Autonomy: Some Fundamental Considerations Revisited. Innovation in Language Learning and Teaching, 1(1), 14-29, DOI: 10.2167/illt040.0.</a:t>
            </a: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Little, D. ,   Goullier, F.  &amp; Hughes. G. ( 2011 ). The European Language Portfolio: The Story So Far (1991–2011). http://www.coe.int/t/dg4/education/elp/elpreg/Source/Publications/ELP_StorySoFar_July2011_Final_EN.pdf</a:t>
            </a:r>
          </a:p>
          <a:p>
            <a:pPr algn="l"/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Lorenzo, G. &amp; Ittelson, J. ( 2005 ). An overview of e – portfolios. Educause Learning Initiative, 1-27.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Shaaban, K. ( 2007 ). Assessment of Young Learners 39 ( 4), 1 -4. http://exchanges.state.gov/forum/vols/vol39/no4/p16.htm 1 - 4</a:t>
            </a:r>
          </a:p>
          <a:p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Su, F.  &amp;  Beaumont, C. ,  (2010). Evaluating the use of a wiki for collaborative learning. Innovations in Education and Teaching International, 47(4), 417-431, DOI:10.1080/14703297.2010.518428. </a:t>
            </a: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Thomas, P. , King, D. &amp; Minocha, S., (2009). The effective use of a simple wiki to support collaborative learning activities, Computer Science Education, 19(4), 293-313, DOI: 10.1080/08993400903384943. </a:t>
            </a: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Van Daalen, M. (1999). Test Usefulness in Alternative Assessment. Dialog on Language Instruction, 13( 1-2), 1-26.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lang="en-US" altLang="en-US" sz="10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altLang="en-US" sz="1000">
              <a:sym typeface="+mn-ea"/>
            </a:endParaRPr>
          </a:p>
          <a:p>
            <a:pPr algn="l"/>
            <a:endParaRPr lang="en-US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002060"/>
                </a:solidFill>
                <a:sym typeface="+mn-ea"/>
              </a:rPr>
              <a:t>The European Language Portfolio (ELP)</a:t>
            </a:r>
            <a:endParaRPr lang="en-US">
              <a:solidFill>
                <a:srgbClr val="002060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created as an i</a:t>
            </a:r>
            <a:r>
              <a:rPr sz="3200">
                <a:sym typeface="+mn-ea"/>
              </a:rPr>
              <a:t>nitiative by the Council of Europe</a:t>
            </a:r>
            <a:r>
              <a:rPr lang="el-GR" sz="3200">
                <a:sym typeface="+mn-ea"/>
              </a:rPr>
              <a:t> </a:t>
            </a:r>
            <a:r>
              <a:rPr lang="en-US" sz="3200">
                <a:sym typeface="+mn-ea"/>
              </a:rPr>
              <a:t>and launched in 2001 complementing CEFR</a:t>
            </a: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3200">
                <a:sym typeface="+mn-ea"/>
              </a:rPr>
              <a:t>promotes learner autonomy, plurilingualism and intercultural awareness</a:t>
            </a: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functions as f</a:t>
            </a:r>
            <a:r>
              <a:rPr sz="3200">
                <a:sym typeface="+mn-ea"/>
              </a:rPr>
              <a:t>ramework for documenting language competencies</a:t>
            </a:r>
            <a:r>
              <a:rPr lang="en-US" sz="3200">
                <a:sym typeface="+mn-ea"/>
              </a:rPr>
              <a:t> and recording of linguistic and cultural skills</a:t>
            </a: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 marL="0" indent="0" algn="ctr">
              <a:buNone/>
            </a:pPr>
            <a:r>
              <a:rPr lang="en-US" altLang="en-US">
                <a:sym typeface="+mn-ea"/>
              </a:rPr>
              <a:t>(please consult </a:t>
            </a:r>
            <a:r>
              <a:rPr lang="en-US" altLang="en-US">
                <a:sym typeface="+mn-ea"/>
                <a:hlinkClick r:id="rId2" action="ppaction://hlinkfile"/>
              </a:rPr>
              <a:t>https://www.coe.int/en/web/portfolio</a:t>
            </a:r>
            <a:r>
              <a:rPr lang="en-US" altLang="en-US">
                <a:sym typeface="+mn-ea"/>
              </a:rPr>
              <a:t>)</a:t>
            </a:r>
            <a:endParaRPr lang="es-ES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002060"/>
                </a:solidFill>
                <a:sym typeface="+mn-ea"/>
              </a:rPr>
              <a:t>ELP</a:t>
            </a:r>
            <a:r>
              <a:rPr lang="en-US">
                <a:solidFill>
                  <a:srgbClr val="002060"/>
                </a:solidFill>
                <a:sym typeface="+mn-ea"/>
              </a:rPr>
              <a:t>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sz="3200">
                <a:sym typeface="+mn-ea"/>
              </a:rPr>
              <a:t>Language Passport: Overview of certified skills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sz="3200">
                <a:sym typeface="+mn-ea"/>
              </a:rPr>
              <a:t>Language Biography: Learning goals and reflections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sz="3200">
                <a:sym typeface="+mn-ea"/>
              </a:rPr>
              <a:t>Dossier: Samples of work and learning achievements</a:t>
            </a:r>
          </a:p>
          <a:p>
            <a:pPr marL="0" indent="0">
              <a:buNone/>
            </a:pPr>
            <a:endParaRPr lang="en-US">
              <a:sym typeface="+mn-ea"/>
            </a:endParaRPr>
          </a:p>
          <a:p>
            <a:pPr marL="0" indent="0">
              <a:buNone/>
            </a:pPr>
            <a:r>
              <a:rPr lang="en-US">
                <a:sym typeface="+mn-ea"/>
              </a:rPr>
              <a:t>They can be used to report the students’ achievements in a classified and comprehensible means, visible for future studying and working opportunities</a:t>
            </a:r>
          </a:p>
          <a:p>
            <a:pPr marL="0" indent="0">
              <a:buNone/>
            </a:pPr>
            <a:endParaRPr lang="en-US" sz="2000">
              <a:sym typeface="+mn-ea"/>
            </a:endParaRPr>
          </a:p>
          <a:p>
            <a:pPr marL="0" indent="0">
              <a:buNone/>
            </a:pPr>
            <a:r>
              <a:rPr lang="en-US" sz="2000">
                <a:sym typeface="+mn-ea"/>
              </a:rPr>
              <a:t>( templates of the 3 components of the ELP at  </a:t>
            </a:r>
            <a:r>
              <a:rPr lang="en-US" altLang="en-US" sz="2000">
                <a:sym typeface="+mn-ea"/>
                <a:hlinkClick r:id="rId2" action="ppaction://hlinkfile"/>
              </a:rPr>
              <a:t>https://www.coe.int/en/web/portfolio/templates-of-the-3-parts-of-a-pel</a:t>
            </a:r>
            <a:r>
              <a:rPr lang="en-US" altLang="en-US" sz="2000">
                <a:sym typeface="+mn-ea"/>
              </a:rPr>
              <a:t> )</a:t>
            </a:r>
          </a:p>
          <a:p>
            <a:pPr marL="0" indent="0">
              <a:buNone/>
            </a:pPr>
            <a:endParaRPr lang="en-US">
              <a:sym typeface="+mn-ea"/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166495"/>
          </a:xfrm>
        </p:spPr>
        <p:txBody>
          <a:bodyPr/>
          <a:lstStyle/>
          <a:p>
            <a:r>
              <a:rPr>
                <a:solidFill>
                  <a:srgbClr val="002060"/>
                </a:solidFill>
                <a:sym typeface="+mn-ea"/>
              </a:rPr>
              <a:t>The Common European Framework of Reference for Languages (CEFR)</a:t>
            </a:r>
            <a:endParaRPr lang="en-US">
              <a:solidFill>
                <a:srgbClr val="002060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0670"/>
            <a:ext cx="10972800" cy="4649470"/>
          </a:xfrm>
        </p:spPr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forms the f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oundation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of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the ELP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provides s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tandardized levels of language proficiency (A1-C2)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defined </a:t>
            </a: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different aspects of its descriptive scheme with illustrative scales summarised in a Self-assessment Grid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was a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dopted across EU for language assessment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the 20th Session of the Standing Conference of the Ministers of Education of the Council of Europe, Cracow, Poland, 15-17 October 2000</a:t>
            </a: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Pilot Implementation and Expansion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5327650"/>
          </a:xfrm>
        </p:spPr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itial pilot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projects were implememented 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across EU countries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with over 30,000 learners in  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diverse educational contexts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interim reports were regularly developed</a:t>
            </a:r>
            <a:r>
              <a:rPr lang="el-GR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l-GR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  <a:hlinkClick r:id="rId2"/>
              </a:rPr>
              <a:t>(</a:t>
            </a: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  <a:hlinkClick r:id="rId2"/>
              </a:rPr>
              <a:t>http://rm.coe.int/CoERMPublicCommonSearchServices/DisplayDCTMContent?documentId=09000016804595a6</a:t>
            </a:r>
            <a:r>
              <a:rPr lang="el-GR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  <a:hlinkClick r:id="rId2"/>
              </a:rPr>
              <a:t>)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seminars were regularly organised for the (national) ELP contact persons, hosted by member states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140460"/>
          </a:xfrm>
        </p:spPr>
        <p:txBody>
          <a:bodyPr/>
          <a:lstStyle/>
          <a:p>
            <a:r>
              <a:rPr lang="en-US">
                <a:sym typeface="+mn-ea"/>
              </a:rPr>
              <a:t>Fundamental Idea: </a:t>
            </a:r>
            <a:r>
              <a:rPr>
                <a:sym typeface="+mn-ea"/>
              </a:rPr>
              <a:t>Self-Directed Learning and Responsibility</a:t>
            </a:r>
            <a:r>
              <a:rPr lang="en-US">
                <a:sym typeface="+mn-ea"/>
              </a:rPr>
              <a:t> in ELP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77645"/>
            <a:ext cx="10972800" cy="4650105"/>
          </a:xfrm>
        </p:spPr>
        <p:txBody>
          <a:bodyPr/>
          <a:lstStyle/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ELP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ncourages learner autonomy and goal-setting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upports reflection on learning processes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osters self-assessment competencies</a:t>
            </a: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motivates learners for diversification of language skills at all levels</a:t>
            </a:r>
            <a:endParaRPr sz="32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Multicultural and Intercultural Dimensions</a:t>
            </a:r>
            <a:r>
              <a:rPr lang="en-US">
                <a:sym typeface="+mn-ea"/>
              </a:rPr>
              <a:t> of ELP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ocus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es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on languages as cultural and social constructs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romotes intercultural awareness and sensitivity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</a:t>
            </a:r>
            <a:r>
              <a:rPr sz="3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nhances understanding of linguistic diversity</a:t>
            </a: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Portfolios in Educational Literature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are u</a:t>
            </a:r>
            <a:r>
              <a:rPr sz="3200">
                <a:sym typeface="+mn-ea"/>
              </a:rPr>
              <a:t>sed to document learning </a:t>
            </a:r>
            <a:r>
              <a:rPr lang="en-US" sz="3200">
                <a:sym typeface="+mn-ea"/>
              </a:rPr>
              <a:t>procedures</a:t>
            </a:r>
            <a:r>
              <a:rPr sz="3200">
                <a:sym typeface="+mn-ea"/>
              </a:rPr>
              <a:t> and outcomes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engage students in learning process by setting goals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f</a:t>
            </a:r>
            <a:r>
              <a:rPr sz="3200">
                <a:sym typeface="+mn-ea"/>
              </a:rPr>
              <a:t>acilitate student-teacher interaction and feedback</a:t>
            </a:r>
            <a:r>
              <a:rPr lang="en-US" sz="3200">
                <a:sym typeface="+mn-ea"/>
              </a:rPr>
              <a:t> concerning recognition of strenghts and weaknesses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ym typeface="+mn-ea"/>
              </a:rPr>
              <a:t>Portfolio-Based Assessment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used as an a</a:t>
            </a:r>
            <a:r>
              <a:rPr sz="3200">
                <a:sym typeface="+mn-ea"/>
              </a:rPr>
              <a:t>lternative to traditional testing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e</a:t>
            </a:r>
            <a:r>
              <a:rPr sz="3200">
                <a:sym typeface="+mn-ea"/>
              </a:rPr>
              <a:t>mphasizes learner reflection and critical thinking</a:t>
            </a:r>
          </a:p>
          <a:p>
            <a:pPr marL="0" indent="0">
              <a:buNone/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endParaRPr sz="3200">
              <a:sym typeface="+mn-ea"/>
            </a:endParaRPr>
          </a:p>
          <a:p>
            <a:pPr>
              <a:defRPr sz="2000">
                <a:solidFill>
                  <a:srgbClr val="000000"/>
                </a:solidFill>
                <a:latin typeface="Calibri" panose="020F0502020204030204"/>
              </a:defRPr>
            </a:pPr>
            <a:r>
              <a:rPr lang="en-US" sz="3200">
                <a:sym typeface="+mn-ea"/>
              </a:rPr>
              <a:t>s</a:t>
            </a:r>
            <a:r>
              <a:rPr sz="3200">
                <a:sym typeface="+mn-ea"/>
              </a:rPr>
              <a:t>upports holistic evaluation of competencies</a:t>
            </a: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1254</Words>
  <Application>Microsoft Office PowerPoint</Application>
  <PresentationFormat>Panorámica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Arial</vt:lpstr>
      <vt:lpstr>Orange Waves</vt:lpstr>
      <vt:lpstr>Portfolios as a means of assessment in  Foreign Language Education</vt:lpstr>
      <vt:lpstr>The European Language Portfolio (ELP)</vt:lpstr>
      <vt:lpstr>ELP Components</vt:lpstr>
      <vt:lpstr>The Common European Framework of Reference for Languages (CEFR)</vt:lpstr>
      <vt:lpstr>Pilot Implementation and Expansion</vt:lpstr>
      <vt:lpstr>Fundamental Idea: Self-Directed Learning and Responsibility in ELP</vt:lpstr>
      <vt:lpstr>Multicultural and Intercultural Dimensions of ELP</vt:lpstr>
      <vt:lpstr>Portfolios in Educational Literature</vt:lpstr>
      <vt:lpstr>Portfolio-Based Assessment</vt:lpstr>
      <vt:lpstr>Learner-Centered Practices of ELP</vt:lpstr>
      <vt:lpstr>Educator and Student Perspectives</vt:lpstr>
      <vt:lpstr>Integration of New Technologies</vt:lpstr>
      <vt:lpstr>Benefits and Challenges </vt:lpstr>
      <vt:lpstr>Conclusion and Educational Implications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Portfolios as a means of assessment in  Foreign Language Education</dc:title>
  <dc:creator/>
  <cp:lastModifiedBy>Ramón Ruiz</cp:lastModifiedBy>
  <cp:revision>1</cp:revision>
  <dcterms:created xsi:type="dcterms:W3CDTF">2025-05-27T14:15:36Z</dcterms:created>
  <dcterms:modified xsi:type="dcterms:W3CDTF">2025-07-07T16:07:05Z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250F8392B7234D68924965EFA4E781D2_12</vt:lpwstr>
  </property>
  <property fmtid="{D5CDD505-2E9C-101B-9397-08002B2CF9AE}" pid="3" name="KSOProductBuildVer">
    <vt:lpwstr>1033-12.2.0.20795</vt:lpwstr>
  </property>
</Properties>
</file>